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53"/>
      <p:bold r:id="rId54"/>
    </p:embeddedFont>
    <p:embeddedFont>
      <p:font typeface="Georgia" panose="02040502050405020303" pitchFamily="18" charset="0"/>
      <p:regular r:id="rId55"/>
      <p:bold r:id="rId56"/>
      <p:italic r:id="rId57"/>
      <p:boldItalic r:id="rId58"/>
    </p:embeddedFont>
    <p:embeddedFont>
      <p:font typeface="Noto Sans" panose="020B0502040504020204" pitchFamily="34" charset="0"/>
      <p:regular r:id="rId59"/>
      <p:bold r:id="rId60"/>
      <p:italic r:id="rId61"/>
      <p:boldItalic r:id="rId62"/>
    </p:embeddedFont>
    <p:embeddedFont>
      <p:font typeface="Noto Sans KR" panose="020B0500000000000000" pitchFamily="34" charset="-127"/>
      <p:regular r:id="rId63"/>
      <p:bold r:id="rId64"/>
    </p:embeddedFont>
    <p:embeddedFont>
      <p:font typeface="Noto Sans KR Black" panose="020B0A00000000000000" pitchFamily="34" charset="-127"/>
      <p:bold r:id="rId65"/>
    </p:embeddedFont>
    <p:embeddedFont>
      <p:font typeface="Poppins" panose="000005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99" y="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92c83b83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92c83b83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2c83b83e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2c83b83e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92c83b83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92c83b83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92c83b83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92c83b83e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92c83b83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92c83b83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a5628e36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a5628e36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a5628e36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a5628e36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92c83b83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92c83b83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92c83b83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92c83b83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92c83b83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92c83b83e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5628e36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5628e36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5dd631788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55dd631788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a5628e36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a5628e36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92c83b83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592c83b83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592c83b83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592c83b83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92c83b83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92c83b83e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92c83b83e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592c83b83e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92c83b83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92c83b83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592c83b83e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592c83b83e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92c83b83e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92c83b83e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92c83b83e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92c83b83e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5dd631788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55dd631788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92c83b83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92c83b83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92c83b83e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592c83b83e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2c83b83e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2c83b83e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92c83b83e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92c83b83e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b49d3fba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b49d3fba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tp = 실제 있고, 모델이 맞춤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fp = 실제로 없는데 모델은 있다함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fn = 실제로 있는데 모델은 못맞춤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4716 순서 달라도 정답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b49d3fba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b49d3fba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사례는 정답인 ‘미국 CNN’ 을 ‘미국’, ‘CNN’ 2개로 예측했을 때 하나만 정답으로 처리하는 예시입니다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b49d3fba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b49d3fba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사례는 substring만 맞아도 정답으로 처리 (정답은 ‘평택 성모병원’, pred는 ‘평택’)하는 예시입니다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92c83b83e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92c83b83e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5dd63178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5dd63178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97d00f0a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597d00f0a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597d00f0a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597d00f0a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5dd631788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5dd631788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92c83b83e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92c83b83e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97d00f0a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97d00f0a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92c83b83e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592c83b83e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92c83b83e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592c83b83e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92c83b83e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592c83b83e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592c83b83e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592c83b83e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592c83b83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592c83b83e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de441dd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de441dd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de441dd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5de441dd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592c83b83e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592c83b83e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592c83b83e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592c83b83e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92c83b83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92c83b83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92c83b83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92c83b83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92c83b83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592c83b83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92c83b83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92c83b83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600"/>
              <a:buNone/>
              <a:defRPr sz="1600">
                <a:latin typeface="Noto Sans" panose="020B0502040204020203" pitchFamily="34" charset="0"/>
              </a:defRPr>
            </a:lvl1pPr>
          </a:lstStyle>
          <a:p>
            <a:endParaRPr dirty="0"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Noto Sans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  <a:latin typeface="Noto Sans" panose="020B0502040204020203" pitchFamily="34" charset="0"/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dk2"/>
                </a:solidFill>
                <a:latin typeface="Noto Sans" panose="020B0502040204020203" pitchFamily="34" charset="0"/>
                <a:ea typeface="Noto Sans" panose="020B0502040204020203" pitchFamily="34" charset="0"/>
                <a:cs typeface="Muli"/>
                <a:sym typeface="Muli"/>
              </a:rPr>
              <a:t>“</a:t>
            </a:r>
            <a:endParaRPr sz="9600" b="1" dirty="0">
              <a:solidFill>
                <a:schemeClr val="dk2"/>
              </a:solidFill>
              <a:latin typeface="Noto Sans" panose="020B0502040204020203" pitchFamily="34" charset="0"/>
              <a:ea typeface="Noto Sans" panose="020B0502040204020203" pitchFamily="34" charset="0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>
                <a:latin typeface="Noto Sans" panose="020B0502040204020203" pitchFamily="34" charset="0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_AND_BODY_1">
    <p:bg>
      <p:bgPr>
        <a:solidFill>
          <a:schemeClr val="accen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>
                <a:latin typeface="Noto Sans" panose="020B0502040204020203" pitchFamily="34" charset="0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grpSp>
        <p:nvGrpSpPr>
          <p:cNvPr id="28" name="Google Shape;28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>
                <a:latin typeface="Noto Sans" panose="020B0502040204020203" pitchFamily="34" charset="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>
                <a:latin typeface="Noto Sans" panose="020B0502040204020203" pitchFamily="34" charset="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>
                <a:latin typeface="Noto Sans" panose="020B0502040204020203" pitchFamily="34" charset="0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>
                <a:latin typeface="Noto Sans" panose="020B0502040204020203" pitchFamily="34" charset="0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>
                <a:latin typeface="Noto Sans" panose="020B0502040204020203" pitchFamily="34" charset="0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buNone/>
              <a:defRPr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40475" y="4749849"/>
            <a:ext cx="1509851" cy="3181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" panose="020B0502040204020203" pitchFamily="34" charset="0"/>
          <a:ea typeface="Noto Sans" panose="020B05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hyperlink" Target="https://arxiv.org/search/cs?searchtype=author&amp;query=Park%2C+S" TargetMode="External"/><Relationship Id="rId18" Type="http://schemas.openxmlformats.org/officeDocument/2006/relationships/hyperlink" Target="https://arxiv.org/search/cs?searchtype=author&amp;query=Park%2C+J" TargetMode="External"/><Relationship Id="rId26" Type="http://schemas.openxmlformats.org/officeDocument/2006/relationships/hyperlink" Target="https://arxiv.org/search/cs?searchtype=author&amp;query=Jeong%2C+Y" TargetMode="External"/><Relationship Id="rId39" Type="http://schemas.openxmlformats.org/officeDocument/2006/relationships/hyperlink" Target="https://arxiv.org/search/cs?searchtype=author&amp;query=Ha%2C+J" TargetMode="External"/><Relationship Id="rId21" Type="http://schemas.openxmlformats.org/officeDocument/2006/relationships/hyperlink" Target="https://arxiv.org/search/cs?searchtype=author&amp;query=Song%2C+Y" TargetMode="External"/><Relationship Id="rId34" Type="http://schemas.openxmlformats.org/officeDocument/2006/relationships/hyperlink" Target="https://arxiv.org/search/cs?searchtype=author&amp;query=Lim%2C+K" TargetMode="External"/><Relationship Id="rId42" Type="http://schemas.openxmlformats.org/officeDocument/2006/relationships/hyperlink" Target="https://arxiv.org/search/stat?searchtype=author&amp;query=Vinyals%2C+O" TargetMode="External"/><Relationship Id="rId7" Type="http://schemas.openxmlformats.org/officeDocument/2006/relationships/hyperlink" Target="https://arxiv.org/search/cs?searchtype=author&amp;query=Narang%2C+S" TargetMode="External"/><Relationship Id="rId2" Type="http://schemas.openxmlformats.org/officeDocument/2006/relationships/notesSlide" Target="../notesSlides/notesSlide49.xml"/><Relationship Id="rId16" Type="http://schemas.openxmlformats.org/officeDocument/2006/relationships/hyperlink" Target="https://arxiv.org/search/cs?searchtype=author&amp;query=Cho%2C+W+I" TargetMode="External"/><Relationship Id="rId20" Type="http://schemas.openxmlformats.org/officeDocument/2006/relationships/hyperlink" Target="https://arxiv.org/search/cs?searchtype=author&amp;query=Kim%2C+J" TargetMode="External"/><Relationship Id="rId29" Type="http://schemas.openxmlformats.org/officeDocument/2006/relationships/hyperlink" Target="https://arxiv.org/search/cs?searchtype=author&amp;query=Lee%2C+D" TargetMode="External"/><Relationship Id="rId41" Type="http://schemas.openxmlformats.org/officeDocument/2006/relationships/hyperlink" Target="https://arxiv.org/search/stat?searchtype=author&amp;query=Hinton%2C+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search/cs?searchtype=author&amp;query=Lee%2C+K" TargetMode="External"/><Relationship Id="rId11" Type="http://schemas.openxmlformats.org/officeDocument/2006/relationships/hyperlink" Target="https://arxiv.org/search/cs?searchtype=author&amp;query=Liu%2C+P+J" TargetMode="External"/><Relationship Id="rId24" Type="http://schemas.openxmlformats.org/officeDocument/2006/relationships/hyperlink" Target="https://arxiv.org/search/cs?searchtype=author&amp;query=Oh%2C+J" TargetMode="External"/><Relationship Id="rId32" Type="http://schemas.openxmlformats.org/officeDocument/2006/relationships/hyperlink" Target="https://arxiv.org/search/cs?searchtype=author&amp;query=Jang%2C+S" TargetMode="External"/><Relationship Id="rId37" Type="http://schemas.openxmlformats.org/officeDocument/2006/relationships/hyperlink" Target="https://arxiv.org/search/cs?searchtype=author&amp;query=Park%2C+L" TargetMode="External"/><Relationship Id="rId40" Type="http://schemas.openxmlformats.org/officeDocument/2006/relationships/hyperlink" Target="https://arxiv.org/search/cs?searchtype=author&amp;query=Cho%2C+K" TargetMode="External"/><Relationship Id="rId5" Type="http://schemas.openxmlformats.org/officeDocument/2006/relationships/hyperlink" Target="https://arxiv.org/search/cs?searchtype=author&amp;query=Roberts%2C+A" TargetMode="External"/><Relationship Id="rId15" Type="http://schemas.openxmlformats.org/officeDocument/2006/relationships/hyperlink" Target="https://arxiv.org/search/cs?searchtype=author&amp;query=Kim%2C+S" TargetMode="External"/><Relationship Id="rId23" Type="http://schemas.openxmlformats.org/officeDocument/2006/relationships/hyperlink" Target="https://arxiv.org/search/cs?searchtype=author&amp;query=Lee%2C+J" TargetMode="External"/><Relationship Id="rId28" Type="http://schemas.openxmlformats.org/officeDocument/2006/relationships/hyperlink" Target="https://arxiv.org/search/cs?searchtype=author&amp;query=Seo%2C+S" TargetMode="External"/><Relationship Id="rId36" Type="http://schemas.openxmlformats.org/officeDocument/2006/relationships/hyperlink" Target="https://arxiv.org/search/cs?searchtype=author&amp;query=Shin%2C+J" TargetMode="External"/><Relationship Id="rId10" Type="http://schemas.openxmlformats.org/officeDocument/2006/relationships/hyperlink" Target="https://arxiv.org/search/cs?searchtype=author&amp;query=Li%2C+W" TargetMode="External"/><Relationship Id="rId19" Type="http://schemas.openxmlformats.org/officeDocument/2006/relationships/hyperlink" Target="https://arxiv.org/search/cs?searchtype=author&amp;query=Song%2C+C" TargetMode="External"/><Relationship Id="rId31" Type="http://schemas.openxmlformats.org/officeDocument/2006/relationships/hyperlink" Target="https://arxiv.org/search/cs?searchtype=author&amp;query=Lee%2C+M" TargetMode="External"/><Relationship Id="rId4" Type="http://schemas.openxmlformats.org/officeDocument/2006/relationships/hyperlink" Target="https://arxiv.org/search/cs?searchtype=author&amp;query=Shazeer%2C+N" TargetMode="External"/><Relationship Id="rId9" Type="http://schemas.openxmlformats.org/officeDocument/2006/relationships/hyperlink" Target="https://arxiv.org/search/cs?searchtype=author&amp;query=Zhou%2C+Y" TargetMode="External"/><Relationship Id="rId14" Type="http://schemas.openxmlformats.org/officeDocument/2006/relationships/hyperlink" Target="https://arxiv.org/search/cs?searchtype=author&amp;query=Moon%2C+J" TargetMode="External"/><Relationship Id="rId22" Type="http://schemas.openxmlformats.org/officeDocument/2006/relationships/hyperlink" Target="https://arxiv.org/search/cs?searchtype=author&amp;query=Oh%2C+T" TargetMode="External"/><Relationship Id="rId27" Type="http://schemas.openxmlformats.org/officeDocument/2006/relationships/hyperlink" Target="https://arxiv.org/search/cs?searchtype=author&amp;query=Lee%2C+I" TargetMode="External"/><Relationship Id="rId30" Type="http://schemas.openxmlformats.org/officeDocument/2006/relationships/hyperlink" Target="https://arxiv.org/search/cs?searchtype=author&amp;query=Kim%2C+H" TargetMode="External"/><Relationship Id="rId35" Type="http://schemas.openxmlformats.org/officeDocument/2006/relationships/hyperlink" Target="https://arxiv.org/search/cs?searchtype=author&amp;query=Park%2C+K" TargetMode="External"/><Relationship Id="rId43" Type="http://schemas.openxmlformats.org/officeDocument/2006/relationships/hyperlink" Target="https://arxiv.org/search/stat?searchtype=author&amp;query=Dean%2C+J" TargetMode="External"/><Relationship Id="rId8" Type="http://schemas.openxmlformats.org/officeDocument/2006/relationships/hyperlink" Target="https://arxiv.org/search/cs?searchtype=author&amp;query=Matena%2C+M" TargetMode="External"/><Relationship Id="rId3" Type="http://schemas.openxmlformats.org/officeDocument/2006/relationships/hyperlink" Target="https://arxiv.org/search/cs?searchtype=author&amp;query=Raffel%2C+C" TargetMode="External"/><Relationship Id="rId12" Type="http://schemas.openxmlformats.org/officeDocument/2006/relationships/hyperlink" Target="https://paperswithcode.com/paper/an-analysis-of-simple-data-augmentation-for" TargetMode="External"/><Relationship Id="rId17" Type="http://schemas.openxmlformats.org/officeDocument/2006/relationships/hyperlink" Target="https://arxiv.org/search/cs?searchtype=author&amp;query=Han%2C+J" TargetMode="External"/><Relationship Id="rId25" Type="http://schemas.openxmlformats.org/officeDocument/2006/relationships/hyperlink" Target="https://arxiv.org/search/cs?searchtype=author&amp;query=Lyu%2C+S" TargetMode="External"/><Relationship Id="rId33" Type="http://schemas.openxmlformats.org/officeDocument/2006/relationships/hyperlink" Target="https://arxiv.org/search/cs?searchtype=author&amp;query=Do%2C+S" TargetMode="External"/><Relationship Id="rId38" Type="http://schemas.openxmlformats.org/officeDocument/2006/relationships/hyperlink" Target="https://arxiv.org/search/cs?searchtype=author&amp;query=Oh%2C+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mon-united/salmon-t5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dlfrnaos19@gmail.com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039300" y="4283300"/>
            <a:ext cx="3065400" cy="693000"/>
          </a:xfrm>
          <a:prstGeom prst="rect">
            <a:avLst/>
          </a:prstGeom>
          <a:ln>
            <a:noFill/>
          </a:ln>
          <a:effectLst>
            <a:outerShdw dist="28575" dir="300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Salmon-T5 </a:t>
            </a:r>
            <a:endParaRPr sz="3600" b="0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00500" y="1385725"/>
            <a:ext cx="91440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초거대 T5 모델 기반 개체명 인식 파인 튜닝</a:t>
            </a:r>
            <a:endParaRPr sz="3600" dirty="0">
              <a:solidFill>
                <a:schemeClr val="accen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7464850" y="4713400"/>
            <a:ext cx="1620300" cy="3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75" y="371150"/>
            <a:ext cx="5557325" cy="10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072000" y="39408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2022. 09. 29</a:t>
            </a:r>
            <a:endParaRPr sz="1600" b="1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104700" y="3063450"/>
            <a:ext cx="2851400" cy="9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데이터 전처리 - 이상값 처리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473750" y="758275"/>
            <a:ext cx="76827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영화나 TV 프로그램의 제목 중 레이블이 아님에도 꺽쇠 괄호 형태로 되어 있는 문장이나, 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꺽쇠 괄호 밖으로 개체명이 나와있는 문장 이 확인 되어 이를 추가로 보완 함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4" name="Google Shape;144;p23" descr="aa" title="aa"/>
          <p:cNvPicPr preferRelativeResize="0"/>
          <p:nvPr/>
        </p:nvPicPr>
        <p:blipFill rotWithShape="1">
          <a:blip r:embed="rId3">
            <a:alphaModFix/>
          </a:blip>
          <a:srcRect b="38785"/>
          <a:stretch/>
        </p:blipFill>
        <p:spPr>
          <a:xfrm>
            <a:off x="884600" y="1684250"/>
            <a:ext cx="5247100" cy="6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601" y="2582903"/>
            <a:ext cx="5281450" cy="20733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6231288" y="1964015"/>
            <a:ext cx="208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◀ 일반적인 문장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6231309" y="4317549"/>
            <a:ext cx="27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◀ 꺽쇠 괄호만 있는 단어가 포함된 문장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레이블 분포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6600"/>
            <a:ext cx="4572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16600"/>
            <a:ext cx="4572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>
            <a:spLocks noGrp="1"/>
          </p:cNvSpPr>
          <p:nvPr>
            <p:ph type="body" idx="4294967295"/>
          </p:nvPr>
        </p:nvSpPr>
        <p:spPr>
          <a:xfrm>
            <a:off x="457200" y="4031374"/>
            <a:ext cx="8229600" cy="58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Train Data와 Test Data의 총 NER 분포가 대체로 일치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따라서 학습 시 Test 데이터의 분포를 반영할 수 있을 것으로 판단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문장 특성 컬럼 생성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4294967295"/>
          </p:nvPr>
        </p:nvSpPr>
        <p:spPr>
          <a:xfrm>
            <a:off x="1566000" y="721325"/>
            <a:ext cx="6012000" cy="9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Noto Sans KR"/>
                <a:ea typeface="Noto Sans KR"/>
                <a:cs typeface="Noto Sans KR"/>
                <a:sym typeface="Noto Sans KR"/>
              </a:rPr>
              <a:t>분석간에 사용할 feature를 정의</a:t>
            </a:r>
            <a:endParaRPr sz="14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(개별문장의 길이, 어절 수, 음절 수, 문장별 개체명 개수, 공백 제거 input 생성 등)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75" y="1649223"/>
            <a:ext cx="7431449" cy="2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4294967295"/>
          </p:nvPr>
        </p:nvSpPr>
        <p:spPr>
          <a:xfrm>
            <a:off x="548700" y="775675"/>
            <a:ext cx="7867800" cy="15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1)　기본 문장의 길이는 13 ~ 144 음절  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2)　median은 48이며, 짧은 문장이 다수 (오른쪽 꼬리 분포)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3)　45음절 기준으로 </a:t>
            </a:r>
            <a:r>
              <a:rPr lang="en" sz="1400" b="1">
                <a:latin typeface="Noto Sans KR"/>
                <a:ea typeface="Noto Sans KR"/>
                <a:cs typeface="Noto Sans KR"/>
                <a:sym typeface="Noto Sans KR"/>
              </a:rPr>
              <a:t>도수분포의 경계가 발생 하는 것을 통해</a:t>
            </a:r>
            <a:endParaRPr sz="14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Noto Sans KR"/>
                <a:ea typeface="Noto Sans KR"/>
                <a:cs typeface="Noto Sans KR"/>
                <a:sym typeface="Noto Sans KR"/>
              </a:rPr>
              <a:t>하나 이상의 기준으로 문장을 분류</a:t>
            </a: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 할 수 있을 것으로 추정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Sentence 분포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55581"/>
          <a:stretch/>
        </p:blipFill>
        <p:spPr>
          <a:xfrm>
            <a:off x="1631025" y="2466475"/>
            <a:ext cx="5703151" cy="226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3527401" y="2254990"/>
            <a:ext cx="208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Input sentence의 길이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3252025" y="3121975"/>
            <a:ext cx="512700" cy="5127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4294967295"/>
          </p:nvPr>
        </p:nvSpPr>
        <p:spPr>
          <a:xfrm>
            <a:off x="367600" y="904425"/>
            <a:ext cx="8700300" cy="11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4)　띄어쓰기를 제외한 문장의 길이는 10 ~ 117 음절, median은 38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5)　문장별 어절 갯수 측정 시 음절 수 와 </a:t>
            </a:r>
            <a:r>
              <a:rPr lang="en" sz="1400" b="1">
                <a:latin typeface="Noto Sans KR"/>
                <a:ea typeface="Noto Sans KR"/>
                <a:cs typeface="Noto Sans KR"/>
                <a:sym typeface="Noto Sans KR"/>
              </a:rPr>
              <a:t>비슷한 분포</a:t>
            </a: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를 띄나, 3번 내용과 달리 도수 </a:t>
            </a:r>
            <a:r>
              <a:rPr lang="en" sz="1400" b="1">
                <a:latin typeface="Noto Sans KR"/>
                <a:ea typeface="Noto Sans KR"/>
                <a:cs typeface="Noto Sans KR"/>
                <a:sym typeface="Noto Sans KR"/>
              </a:rPr>
              <a:t>분포의 경계가 두드러 지지 않음</a:t>
            </a: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→ 띄어쓰기를 기준으로 문장분류를 시도 할 수 있을 것으로 보임</a:t>
            </a:r>
            <a:endParaRPr sz="1400" b="1">
              <a:solidFill>
                <a:schemeClr val="accent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705950" y="2245888"/>
            <a:ext cx="333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띄어쓰기를 제외한 Input sentence의 길이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52396"/>
          <a:stretch/>
        </p:blipFill>
        <p:spPr>
          <a:xfrm>
            <a:off x="64250" y="2484926"/>
            <a:ext cx="4400474" cy="20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Sentence 분포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t="55581"/>
          <a:stretch/>
        </p:blipFill>
        <p:spPr>
          <a:xfrm>
            <a:off x="4531225" y="2407325"/>
            <a:ext cx="4653551" cy="20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5813401" y="2135115"/>
            <a:ext cx="208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Input sentence 문장별 어절 수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00" y="3167075"/>
            <a:ext cx="5265351" cy="13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Entity word 분포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1379913" y="882778"/>
            <a:ext cx="208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문장별 개체명 갯수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4">
            <a:alphaModFix/>
          </a:blip>
          <a:srcRect t="54963"/>
          <a:stretch/>
        </p:blipFill>
        <p:spPr>
          <a:xfrm>
            <a:off x="224157" y="1124474"/>
            <a:ext cx="4400482" cy="182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4782300" y="1390338"/>
            <a:ext cx="4361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Boxplot상 3분위수 개체명 갯수는 3이며, Upper Adjacent Value는 6으로 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개별 문장 별 많은 개체명이 들어가지는 않은 것으로 보임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Entity word 분포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00" y="687650"/>
            <a:ext cx="2500193" cy="39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600" y="762000"/>
            <a:ext cx="2837224" cy="38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617926" y="4635815"/>
            <a:ext cx="208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Entity words Mono-gram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3373863" y="4615500"/>
            <a:ext cx="242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Entity words bi-gram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4294967295"/>
          </p:nvPr>
        </p:nvSpPr>
        <p:spPr>
          <a:xfrm>
            <a:off x="5918875" y="936575"/>
            <a:ext cx="3162300" cy="9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Entity words bi-gram 에서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《수관형사 + 명사 or 의존명사》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 의 형태가 빈번하게 사용되는 것을 확인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(수관형사: </a:t>
            </a:r>
            <a:r>
              <a:rPr lang="en" sz="1000" i="1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사물의 수나 양을 나타내는 관형사로 뒤에 조사가 붙을 수 없음)</a:t>
            </a:r>
            <a:endParaRPr sz="1000" i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650" y="2165475"/>
            <a:ext cx="3515524" cy="23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피처 엔지니어링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" name="Google Shape;221;p30"/>
          <p:cNvSpPr txBox="1">
            <a:spLocks noGrp="1"/>
          </p:cNvSpPr>
          <p:nvPr>
            <p:ph type="body" idx="4294967295"/>
          </p:nvPr>
        </p:nvSpPr>
        <p:spPr>
          <a:xfrm>
            <a:off x="117825" y="763025"/>
            <a:ext cx="8839200" cy="13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KLUE-NER 데이터 셋 구성이 소셜 미디어 뉴스로 분류되는 ‘위키트리’와 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웹 사용자의 발화 특성을 살펴볼 수 있는 ‘네이버 영화 리뷰’ 인 점에서 착안해 </a:t>
            </a:r>
            <a:r>
              <a:rPr lang="en" sz="1400" b="1">
                <a:latin typeface="Noto Sans KR"/>
                <a:ea typeface="Noto Sans KR"/>
                <a:cs typeface="Noto Sans KR"/>
                <a:sym typeface="Noto Sans KR"/>
              </a:rPr>
              <a:t>클러스터링 테스트 진행</a:t>
            </a:r>
            <a:endParaRPr sz="14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전처리 이후 추출된 Label의 분포를 활용해 사이킷런의 CounterVecterizer로 One-Hot Encoding을 진행한 후,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T-SNE 차원축소 기법을 활용해 실루엣 분석 실시</a:t>
            </a:r>
            <a:endParaRPr sz="14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4294967295"/>
          </p:nvPr>
        </p:nvSpPr>
        <p:spPr>
          <a:xfrm>
            <a:off x="214200" y="4409375"/>
            <a:ext cx="87429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가설로 세웠던 개수 이상의 클러스터가 필요한 것으로 보여, 모델 학습에 사용 하지 못할 것으로 판단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r="11126"/>
          <a:stretch/>
        </p:blipFill>
        <p:spPr>
          <a:xfrm>
            <a:off x="166000" y="2323975"/>
            <a:ext cx="8839276" cy="16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피처 엔지니어링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640200" y="783100"/>
            <a:ext cx="786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모델에 띄어쓰기 정보를 제공하기 위해 띄어쓰기 특성 컬럼 추가 생성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pyKospacing 라이브러리를 통한 띄어쓰기 진행한 후, 변화하는 어절 수 확인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88" y="1541025"/>
            <a:ext cx="3956116" cy="6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588" y="2278301"/>
            <a:ext cx="6648824" cy="132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588" y="3672225"/>
            <a:ext cx="5071424" cy="1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39" y="1433425"/>
            <a:ext cx="2952011" cy="23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924" y="1433438"/>
            <a:ext cx="2952000" cy="236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300" y="1433413"/>
            <a:ext cx="2952000" cy="236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피처 엔지니어링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224700" y="652875"/>
            <a:ext cx="86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문장별로 음절 수가 다른 점을 보정하여, </a:t>
            </a: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음절 하나 당 사용되는 어절 수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를 확인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64100" y="3946788"/>
            <a:ext cx="88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최빈값은 모두 0.25로 동일하나 띄어쓰기교정 라이브러리 사용 여부에 따라 분포가 달라지는 점 확인</a:t>
            </a:r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772550" y="1390925"/>
            <a:ext cx="198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(대조군) 띄어쓰기 보정 X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829987" y="1390925"/>
            <a:ext cx="149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띄어쓰기 보정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6287850" y="1390925"/>
            <a:ext cx="2214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공백 삭제 후 띄어쓰기 보정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INDEX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303550" y="664555"/>
            <a:ext cx="4536900" cy="413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KR"/>
              <a:buAutoNum type="arabicPeriod"/>
            </a:pPr>
            <a:r>
              <a:rPr lang="en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Introduction</a:t>
            </a:r>
            <a:endParaRPr sz="1800" b="1" dirty="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KR"/>
              <a:buAutoNum type="arabicPeriod"/>
            </a:pPr>
            <a:r>
              <a:rPr lang="en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Summary</a:t>
            </a:r>
            <a:endParaRPr sz="1800" b="1" dirty="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KR"/>
              <a:buAutoNum type="arabicPeriod"/>
            </a:pPr>
            <a:r>
              <a:rPr lang="en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전처리 및 EDA</a:t>
            </a:r>
            <a:endParaRPr sz="1800" b="1" dirty="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KR"/>
              <a:buAutoNum type="arabicPeriod"/>
            </a:pPr>
            <a:r>
              <a:rPr lang="en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학습데이터 생성 방안</a:t>
            </a:r>
            <a:endParaRPr sz="1800" b="1" dirty="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KR"/>
              <a:buAutoNum type="arabicPeriod"/>
            </a:pPr>
            <a:r>
              <a:rPr lang="en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학습 방식</a:t>
            </a:r>
            <a:endParaRPr sz="1800" b="1" dirty="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KR"/>
              <a:buAutoNum type="arabicPeriod"/>
            </a:pPr>
            <a:r>
              <a:rPr lang="en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실험 계획 및 결과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KR"/>
              <a:buAutoNum type="arabicPeriod"/>
            </a:pPr>
            <a:endParaRPr sz="18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피처 엔지니어링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224700" y="652875"/>
            <a:ext cx="86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문장별로 음절 수가 다른 점을 보정하여, </a:t>
            </a: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음절 하나 당 사용되는 어절 수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를 확인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t="23797" r="7028"/>
          <a:stretch/>
        </p:blipFill>
        <p:spPr>
          <a:xfrm>
            <a:off x="677650" y="1064250"/>
            <a:ext cx="7788675" cy="2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851350" y="3719500"/>
            <a:ext cx="198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(대조군) 띄어쓰기 보정 X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3823050" y="3719500"/>
            <a:ext cx="149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띄어쓰기 보정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6251600" y="3719500"/>
            <a:ext cx="2214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공백 삭제 후 띄어쓰기 보정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164100" y="4175388"/>
            <a:ext cx="8815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특정 수치에서 count가 밀집 되는 점을 확인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Simple 띄어쓰기 보정과, 모든 공백 삭제후 띄어쓰기 보정한 값에서 수치 차이가 크게 달라지는 점 확인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이 특성을 이산화한 피처로 변형하여 모델 학습에 적용 할 수 있을 것으로 판단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ctrTitle" idx="4294967295"/>
          </p:nvPr>
        </p:nvSpPr>
        <p:spPr>
          <a:xfrm>
            <a:off x="609600" y="821342"/>
            <a:ext cx="7772400" cy="1847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4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학습데이터 생성방안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268" name="Google Shape;268;p34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Klue/NER 방식과 비교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2514600" y="2840000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Dataset : klue, Task : NER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152400" y="4223775"/>
            <a:ext cx="883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기존의 NER 방식은 string에 token을 정의하고, 해당 토큰에 대해서 시작과 끝을 같은 정답으로 태깅해서 index 기준으로 정답을 측정하게 됨.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위의 예시에서는 음절 단위의 토큰이 제시되었으나, 최근 모델의 tokenizer들은 sentencepiece 기반의 분절토크나이저를 기반으로 사용하기 시작해 토큰에 대한 ner_tag 매핑 전처리에 어려움이 있음</a:t>
            </a:r>
            <a:endParaRPr sz="1000"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6100"/>
            <a:ext cx="8839199" cy="22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16500" y="3922625"/>
            <a:ext cx="80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문제점</a:t>
            </a:r>
            <a:endParaRPr sz="1600"/>
          </a:p>
        </p:txBody>
      </p:sp>
      <p:sp>
        <p:nvSpPr>
          <p:cNvPr id="280" name="Google Shape;280;p35"/>
          <p:cNvSpPr txBox="1"/>
          <p:nvPr/>
        </p:nvSpPr>
        <p:spPr>
          <a:xfrm>
            <a:off x="304800" y="3427025"/>
            <a:ext cx="88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기존의 NER 방식은 string에 token을 정의하고, 해당 토큰에 대해서 시작과 끝을 정답으로 태깅해서 index를 기준으로 정답을 측정하게 됨. </a:t>
            </a:r>
            <a:endParaRPr sz="1200"/>
          </a:p>
        </p:txBody>
      </p:sp>
      <p:sp>
        <p:nvSpPr>
          <p:cNvPr id="281" name="Google Shape;281;p35"/>
          <p:cNvSpPr txBox="1"/>
          <p:nvPr/>
        </p:nvSpPr>
        <p:spPr>
          <a:xfrm>
            <a:off x="216500" y="3084425"/>
            <a:ext cx="110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기존방식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Klue/NER 방식과 비교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7" name="Google Shape;287;p36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152400" y="4246725"/>
            <a:ext cx="883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T5 모델이 개체명의 토크나이징 단위와 관계없이 개체명을 인식하게 학습 가능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한국어 음절외에도 영어나 특수 문자등의 혼합으로 인한 노이즈에도 대응이 가능함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전처리의 과정이 상대적으로 간단하게 이루어짐</a:t>
            </a:r>
            <a:endParaRPr sz="1200" dirty="0"/>
          </a:p>
        </p:txBody>
      </p:sp>
      <p:sp>
        <p:nvSpPr>
          <p:cNvPr id="290" name="Google Shape;290;p36"/>
          <p:cNvSpPr txBox="1"/>
          <p:nvPr/>
        </p:nvSpPr>
        <p:spPr>
          <a:xfrm>
            <a:off x="292700" y="3945575"/>
            <a:ext cx="80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장점</a:t>
            </a:r>
            <a:endParaRPr sz="1600"/>
          </a:p>
        </p:txBody>
      </p:sp>
      <p:sp>
        <p:nvSpPr>
          <p:cNvPr id="291" name="Google Shape;291;p36"/>
          <p:cNvSpPr txBox="1"/>
          <p:nvPr/>
        </p:nvSpPr>
        <p:spPr>
          <a:xfrm>
            <a:off x="304800" y="3526175"/>
            <a:ext cx="883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T5의 특성인 Text to Text 방식을 활용해 Input은 문장, Label은 이름과 개체명으로 설정.</a:t>
            </a:r>
            <a:endParaRPr sz="1200" dirty="0"/>
          </a:p>
        </p:txBody>
      </p:sp>
      <p:sp>
        <p:nvSpPr>
          <p:cNvPr id="292" name="Google Shape;292;p36"/>
          <p:cNvSpPr txBox="1"/>
          <p:nvPr/>
        </p:nvSpPr>
        <p:spPr>
          <a:xfrm>
            <a:off x="216500" y="3183575"/>
            <a:ext cx="110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개선방식</a:t>
            </a:r>
            <a:endParaRPr sz="1600"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00" y="670625"/>
            <a:ext cx="6711425" cy="25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4731225" y="3214475"/>
            <a:ext cx="218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Text to Text 방식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Stratified sampling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0" name="Google Shape;300;p37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2" name="Google Shape;302;p37"/>
          <p:cNvSpPr txBox="1"/>
          <p:nvPr/>
        </p:nvSpPr>
        <p:spPr>
          <a:xfrm>
            <a:off x="349075" y="665400"/>
            <a:ext cx="8159400" cy="2391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split_train_valid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preprocessed_df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n_split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Tuple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stratified sampling by entity distribution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binary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[0,1,0,1,0,1] shape embedding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entity_embeddings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CV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fit_transform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preprocessed_df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.joined_entity).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toarray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to set 20% of the whole data(about 5000), default n_split is 4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MSKF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MultilabelStratifiedKFold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n_splits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n_split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shuffle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random_state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1514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train_idx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valid_idx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MSKF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preprocessed_df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.input_sentence,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entity_embeddings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train_df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preprocessed_df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.iloc[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train_idx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].reset_index(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valid_df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preprocessed_df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.iloc[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valid_idx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].reset_index(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'train_data: 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train_idx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.shape)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'valid_data: 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valid_idx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.shape)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train_df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valid_df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349075" y="3135875"/>
            <a:ext cx="8159400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EDA 과정에서 전체 데이터가 가진 Label의 비율에 맞게 Train과 Valid 파일을 나누는 과정.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Test 데이터가 20% 이며, 약 5천건 이므로, validation 데이터도 비슷하게 20%를 구성하기 위해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4개의 폴드로 구성 후 1회 iter를 진행해 Train index와 Valid index를 추출.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Stratified sampling의 기준은 entity label의 존재여부로 결정함.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Scikit-Learn의 CountVectorizer를 binary로 설정하면 LC, OG, PS 등 개체명 존재 여부에 따라 [0,0,1,0,0,0] 총 6개열로 벡터화를 하게 되며, Label 특성에 따른 Stratified sampling을 진행했을 때 Train, Valid, Test 모두 비슷하게 레이블이 포함되는 것을 확인하였음.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Data Augmentation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11" name="Google Shape;311;p38"/>
          <p:cNvSpPr txBox="1"/>
          <p:nvPr/>
        </p:nvSpPr>
        <p:spPr>
          <a:xfrm>
            <a:off x="548700" y="617250"/>
            <a:ext cx="5130900" cy="45021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augment_entity_base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preprocessed_df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entity_dict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get_entity_dict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preprocessed_df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preprocessed_df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changed_entity_list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changed_sentence_list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row_object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tqdm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preprocessed_df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.itertuples()):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row_list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temp_sentence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deepcopy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row_object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.org_sentence)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row_object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.train_label: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[name, entity] split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.split(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':'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temp_name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deepcopy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access to entity dict, choose one random word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random_word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entity_dict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[-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change entity name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temp_sentence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temp_sentence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.replace(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temp_name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random_word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random_word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create name:entity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temp_entity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':'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add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row_list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temp_entity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changed_sentence_list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temp_sentence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changed_entity_list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row_list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augmented_df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'augmented_sentence'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changed_sentence_list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'augmented_label'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changed_entity_list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augmented_df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5880600" y="767900"/>
            <a:ext cx="35580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AutoNum type="arabicPeriod"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Get_entity_dict 함수를 통해 Train data내에 각 개체명 마다 사전을 구축함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AutoNum type="arabicPeriod"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데이터프레임의 row마다 존재하는 entity를 식별하고 entity 사전에 접근해 random으로 선택함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AutoNum type="arabicPeriod"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Random word로 모두 변경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ex) 아름다운 첫걸음. 과정없이 자라는 나무는 없어요, 첫걸음:QT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아름다운 두장. 과정없이 자라는 나무는 없어요, 두장:QT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AutoNum type="arabicPeriod"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증강된 데이터 프레임을 반환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Prefix tuning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 rotWithShape="1">
          <a:blip r:embed="rId3">
            <a:alphaModFix/>
          </a:blip>
          <a:srcRect r="38427"/>
          <a:stretch/>
        </p:blipFill>
        <p:spPr>
          <a:xfrm>
            <a:off x="2515275" y="782100"/>
            <a:ext cx="4633435" cy="2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/>
          <p:nvPr/>
        </p:nvSpPr>
        <p:spPr>
          <a:xfrm>
            <a:off x="967838" y="3258125"/>
            <a:ext cx="722613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T5는 pretrain 과정에서 multi task 학습을 진행하며, 그 과정에서 prefix 형태로 구분을 진행한다.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여기에서 착안하여, pretrain 과정에서 사용한 </a:t>
            </a:r>
            <a:r>
              <a:rPr lang="en" b="1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“summarize:”</a:t>
            </a: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 방식, 또는 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임의의 </a:t>
            </a:r>
            <a:r>
              <a:rPr lang="en" b="1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“Extract entity”</a:t>
            </a: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 등의 prefix를 적용하여 테스트를 진행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ctrTitle" idx="4294967295"/>
          </p:nvPr>
        </p:nvSpPr>
        <p:spPr>
          <a:xfrm>
            <a:off x="609600" y="821342"/>
            <a:ext cx="7772400" cy="1847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5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모델 학습 방식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T5 Model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1"/>
          </p:nvPr>
        </p:nvSpPr>
        <p:spPr>
          <a:xfrm>
            <a:off x="368925" y="722225"/>
            <a:ext cx="80235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모든 언어문제를 text-to-text 문제로 바라보고 개발된 모델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모든 문제에서 동일한 model, loss function, decoding process 등을 사용할 수 있다는 장점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62" y="2092000"/>
            <a:ext cx="3514225" cy="23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13" y="1583375"/>
            <a:ext cx="4697425" cy="15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924525" y="3558475"/>
            <a:ext cx="43086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학습방식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기존의 bio 태깅 방식은 사용하지 않음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입력이 들어오면 ‘[NE] [tag] …’의 형식으로 출력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mT5에서 학습한 방식과 동일하게 학습할 예정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63" y="1146975"/>
            <a:ext cx="7372275" cy="28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/>
          <p:nvPr/>
        </p:nvSpPr>
        <p:spPr>
          <a:xfrm>
            <a:off x="997425" y="2349025"/>
            <a:ext cx="6885300" cy="14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2"/>
          <p:cNvSpPr/>
          <p:nvPr/>
        </p:nvSpPr>
        <p:spPr>
          <a:xfrm>
            <a:off x="997425" y="3513750"/>
            <a:ext cx="6885300" cy="14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mT5 NER task 성능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 idx="4294967295"/>
          </p:nvPr>
        </p:nvSpPr>
        <p:spPr>
          <a:xfrm>
            <a:off x="609600" y="821342"/>
            <a:ext cx="7772400" cy="1847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1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Introduction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51" name="Google Shape;351;p43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Trainer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2" name="Google Shape;352;p43"/>
          <p:cNvSpPr txBox="1">
            <a:spLocks noGrp="1"/>
          </p:cNvSpPr>
          <p:nvPr>
            <p:ph type="body" idx="1"/>
          </p:nvPr>
        </p:nvSpPr>
        <p:spPr>
          <a:xfrm>
            <a:off x="287825" y="4033738"/>
            <a:ext cx="4907100" cy="5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Noto Sans KR"/>
              <a:buChar char="●"/>
            </a:pPr>
            <a:r>
              <a:rPr lang="en" sz="1400" dirty="0">
                <a:latin typeface="Noto Sans KR"/>
                <a:ea typeface="Noto Sans KR"/>
                <a:cs typeface="Noto Sans KR"/>
                <a:sym typeface="Noto Sans KR"/>
              </a:rPr>
              <a:t>학습 간 평가에 사용할 Generation 방법을 정의하고 사용</a:t>
            </a:r>
            <a:endParaRPr sz="14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Char char="●"/>
            </a:pPr>
            <a:r>
              <a:rPr lang="en" sz="1400" dirty="0">
                <a:latin typeface="Noto Sans KR"/>
                <a:ea typeface="Noto Sans KR"/>
                <a:cs typeface="Noto Sans KR"/>
                <a:sym typeface="Noto Sans KR"/>
              </a:rPr>
              <a:t>빔서치 기능과 샘플링 방법의 비교를 통해 정확도 분석 예정</a:t>
            </a:r>
            <a:endParaRPr sz="14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96" y="1753113"/>
            <a:ext cx="4080591" cy="18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3"/>
          <p:cNvSpPr txBox="1"/>
          <p:nvPr/>
        </p:nvSpPr>
        <p:spPr>
          <a:xfrm>
            <a:off x="1221025" y="3639850"/>
            <a:ext cx="331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Seq2SeqTrainingArguments 사용한 Base code 일부</a:t>
            </a:r>
            <a:endParaRPr sz="1000" dirty="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112" y="1753113"/>
            <a:ext cx="2584555" cy="18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 txBox="1"/>
          <p:nvPr/>
        </p:nvSpPr>
        <p:spPr>
          <a:xfrm>
            <a:off x="611400" y="638950"/>
            <a:ext cx="7921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Generation 형태의 Task에서는 모델의 학습 과정, 예측 과정을 자연어 생성으로 접근하므로, Generation의 방법 또한 정확도와 밀접하게 유관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🤗 Transformers Seq2SeqTrainingArguments 와 Seq2SeqTrainer 클래스를 사용하여 학습 진행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5631475" y="4050375"/>
            <a:ext cx="28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Distributed한 학습 진행 가능</a:t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5809638" y="3675738"/>
            <a:ext cx="283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Seq2SeqTrainer 사용한 Base code 일부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>
            <a:spLocks noGrp="1"/>
          </p:cNvSpPr>
          <p:nvPr>
            <p:ph type="ctrTitle" idx="4294967295"/>
          </p:nvPr>
        </p:nvSpPr>
        <p:spPr>
          <a:xfrm>
            <a:off x="609600" y="821342"/>
            <a:ext cx="7772400" cy="1847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6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실험 계획 및 결과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364" name="Google Shape;364;p44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Metric 구현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1" name="Google Shape;371;p45"/>
          <p:cNvSpPr txBox="1">
            <a:spLocks noGrp="1"/>
          </p:cNvSpPr>
          <p:nvPr>
            <p:ph type="body" idx="1"/>
          </p:nvPr>
        </p:nvSpPr>
        <p:spPr>
          <a:xfrm>
            <a:off x="770475" y="1612050"/>
            <a:ext cx="2961300" cy="19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Font typeface="Noto Sans KR"/>
              <a:buChar char="-"/>
            </a:pPr>
            <a:r>
              <a:rPr lang="en" sz="1700" dirty="0">
                <a:latin typeface="Noto Sans KR"/>
                <a:ea typeface="Noto Sans KR"/>
                <a:cs typeface="Noto Sans KR"/>
                <a:sym typeface="Noto Sans KR"/>
              </a:rPr>
              <a:t>KT Dev Chellenge에서 제시한 Metric의 구현</a:t>
            </a:r>
            <a:endParaRPr sz="17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oto Sans KR"/>
              <a:buChar char="-"/>
            </a:pPr>
            <a:r>
              <a:rPr lang="en" sz="1700" dirty="0">
                <a:latin typeface="Noto Sans KR"/>
                <a:ea typeface="Noto Sans KR"/>
                <a:cs typeface="Noto Sans KR"/>
                <a:sym typeface="Noto Sans KR"/>
              </a:rPr>
              <a:t>Substring을 맞춰도 정답으로 간주함</a:t>
            </a:r>
            <a:endParaRPr sz="17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oto Sans KR"/>
              <a:buChar char="-"/>
            </a:pPr>
            <a:r>
              <a:rPr lang="en" sz="1700" dirty="0">
                <a:latin typeface="Noto Sans KR"/>
                <a:ea typeface="Noto Sans KR"/>
                <a:cs typeface="Noto Sans KR"/>
                <a:sym typeface="Noto Sans KR"/>
              </a:rPr>
              <a:t>HPO에서 모델 선택의 척도로 사용함</a:t>
            </a:r>
            <a:endParaRPr sz="17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925" y="831099"/>
            <a:ext cx="4324975" cy="34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79" name="Google Shape;379;p46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Noto Sans KR"/>
                <a:ea typeface="Noto Sans KR"/>
                <a:cs typeface="Noto Sans KR"/>
                <a:sym typeface="Noto Sans KR"/>
              </a:rPr>
              <a:t>Metric</a:t>
            </a:r>
            <a:endParaRPr sz="30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0" name="Google Shape;380;p46"/>
          <p:cNvSpPr txBox="1">
            <a:spLocks noGrp="1"/>
          </p:cNvSpPr>
          <p:nvPr>
            <p:ph type="body" idx="4294967295"/>
          </p:nvPr>
        </p:nvSpPr>
        <p:spPr>
          <a:xfrm>
            <a:off x="440675" y="1056075"/>
            <a:ext cx="8434500" cy="3501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b="1" dirty="0"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Input으로 pred string과 label string이 들어옴</a:t>
            </a:r>
            <a:endParaRPr sz="2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" sz="2000" b="1" dirty="0">
                <a:latin typeface="Noto Sans KR"/>
                <a:ea typeface="Noto Sans KR"/>
                <a:cs typeface="Noto Sans KR"/>
                <a:sym typeface="Noto Sans KR"/>
              </a:rPr>
              <a:t>e.g.</a:t>
            </a: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  pred string: “제스키에르:PS 29일:DT 미국:LC CNN:OG”</a:t>
            </a:r>
            <a:endParaRPr sz="2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          Label string: “제스키에르:PS 29일:DT 미국 CNN:OG”</a:t>
            </a:r>
            <a:endParaRPr sz="2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b="1" dirty="0">
                <a:latin typeface="Noto Sans KR"/>
                <a:ea typeface="Noto Sans KR"/>
                <a:cs typeface="Noto Sans KR"/>
                <a:sym typeface="Noto Sans KR"/>
              </a:rPr>
              <a:t>2. </a:t>
            </a: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매칭 확인을 위해서 각 string을 list로 변경</a:t>
            </a:r>
            <a:endParaRPr sz="2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" sz="2000" b="1" dirty="0">
                <a:latin typeface="Noto Sans KR"/>
                <a:ea typeface="Noto Sans KR"/>
                <a:cs typeface="Noto Sans KR"/>
                <a:sym typeface="Noto Sans KR"/>
              </a:rPr>
              <a:t>e.g.</a:t>
            </a: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  pred list: </a:t>
            </a:r>
            <a:endParaRPr sz="2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  “[[['제스키에르'], ':PS'], [['29일'], ':DT'], [['미국'], ':LC'], [['CNN'], ':OG']]”</a:t>
            </a:r>
            <a:endParaRPr sz="2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        label list:</a:t>
            </a:r>
            <a:endParaRPr sz="2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Noto Sans KR"/>
                <a:ea typeface="Noto Sans KR"/>
                <a:cs typeface="Noto Sans KR"/>
                <a:sym typeface="Noto Sans KR"/>
              </a:rPr>
              <a:t>  “[[['제스키에르'], ':PS'], [['29일'], ':DT'], [['미국', 'CNN'], ':OG']]”</a:t>
            </a:r>
            <a:endParaRPr sz="20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86" name="Google Shape;386;p47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Metric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4" y="990600"/>
            <a:ext cx="60007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94" name="Google Shape;394;p48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95" name="Google Shape;395;p48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Metric - substring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96" name="Google Shape;3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59" y="1011350"/>
            <a:ext cx="8290491" cy="312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실험 관리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160275" y="3670975"/>
            <a:ext cx="3614100" cy="74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실험 관리, HPO, 시각화를 자동으로 간편하게 해주는 mlops 패키지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63" y="1258137"/>
            <a:ext cx="3471675" cy="21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9"/>
          <p:cNvSpPr txBox="1"/>
          <p:nvPr/>
        </p:nvSpPr>
        <p:spPr>
          <a:xfrm>
            <a:off x="1170525" y="578075"/>
            <a:ext cx="120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wandb</a:t>
            </a:r>
            <a:endParaRPr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6" name="Google Shape;4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425" y="1258125"/>
            <a:ext cx="4678849" cy="21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>
            <a:spLocks noGrp="1"/>
          </p:cNvSpPr>
          <p:nvPr>
            <p:ph type="body" idx="1"/>
          </p:nvPr>
        </p:nvSpPr>
        <p:spPr>
          <a:xfrm>
            <a:off x="4592800" y="3670975"/>
            <a:ext cx="3614100" cy="74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Font typeface="Noto Sans KR"/>
              <a:buChar char="-"/>
            </a:pPr>
            <a:r>
              <a:rPr lang="en" sz="1400" dirty="0">
                <a:latin typeface="Noto Sans KR"/>
                <a:ea typeface="Noto Sans KR"/>
                <a:cs typeface="Noto Sans KR"/>
                <a:sym typeface="Noto Sans KR"/>
              </a:rPr>
              <a:t>여러 실험결과에 대해 비교분석 및 tracking에 매우 용이하게 사용하였음.</a:t>
            </a:r>
            <a:endParaRPr sz="14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Validation set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843925" y="3747225"/>
            <a:ext cx="74562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Validation set 선정은 학습 테스트를 통해 진행했으며, 각 5000, 2000, 1000개 가량의 3단계로 테스트를 진행. Validation data를 5000개로 했을때 가장 높은 성적을 보여, 5천개 데이터로 학습 진행</a:t>
            </a:r>
            <a:endParaRPr dirty="0"/>
          </a:p>
        </p:txBody>
      </p:sp>
      <p:pic>
        <p:nvPicPr>
          <p:cNvPr id="415" name="Google Shape;4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851" y="726025"/>
            <a:ext cx="274319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602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7301" y="726025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23" name="Google Shape;423;p51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Add Unused Token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843925" y="3518625"/>
            <a:ext cx="74562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T5의 Sentencepiece Tokenizer를 데이터에 학습시켜, 가장 길게 추출된 대명사 단어들에 대해 단어를 추출하여, 기존 Tokenizer의 Unused 토큰 5000 개단어를 대체함.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새로운 Tokenizer 활용 시 총 66만개의 토큰이 62만개로 감소하는 효과가 있어 효과를 기대했으나, 들어간 노력에 비해 효과는 </a:t>
            </a:r>
            <a:r>
              <a:rPr lang="en" b="1" dirty="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전무</a:t>
            </a: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했다..!</a:t>
            </a:r>
            <a:r>
              <a:rPr lang="en" sz="1050" dirty="0">
                <a:solidFill>
                  <a:srgbClr val="333333"/>
                </a:solidFill>
                <a:highlight>
                  <a:srgbClr val="FFFFFF"/>
                </a:highlight>
              </a:rPr>
              <a:t>🥲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2602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72602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200" y="726025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33" name="Google Shape;433;p52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Gradient Accumulation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843925" y="3518625"/>
            <a:ext cx="7456200" cy="150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1350"/>
              <a:buFont typeface="Malgun Gothic"/>
              <a:buChar char="-"/>
            </a:pPr>
            <a:r>
              <a:rPr lang="en" b="1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Gradient Accumulation</a:t>
            </a:r>
            <a:r>
              <a:rPr lang="en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방법은 미니 배치를 통해 구해진 </a:t>
            </a:r>
            <a:r>
              <a:rPr lang="en" b="1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gradient</a:t>
            </a:r>
            <a:r>
              <a:rPr lang="en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를 </a:t>
            </a:r>
            <a:r>
              <a:rPr lang="en" b="1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n-step</a:t>
            </a:r>
            <a:r>
              <a:rPr lang="en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동안 </a:t>
            </a:r>
            <a:r>
              <a:rPr lang="en" b="1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Global Gradients</a:t>
            </a:r>
            <a:r>
              <a:rPr lang="en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에 누적시킨 후, 한번에 업데이트하는 방법</a:t>
            </a:r>
            <a:endParaRPr dirty="0">
              <a:solidFill>
                <a:srgbClr val="212529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50"/>
              <a:buFont typeface="Malgun Gothic"/>
              <a:buChar char="-"/>
            </a:pPr>
            <a:r>
              <a:rPr lang="en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Batch size 64개가 최대였던 상태에서, 더 큰 배치사이즈로 학습하는 효과</a:t>
            </a:r>
            <a:endParaRPr dirty="0">
              <a:solidFill>
                <a:srgbClr val="212529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50"/>
              <a:buFont typeface="Malgun Gothic"/>
              <a:buChar char="-"/>
            </a:pPr>
            <a:r>
              <a:rPr lang="en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Gradient Accumulation 2에서 최적의 성능을 보여주었다</a:t>
            </a:r>
            <a:endParaRPr dirty="0">
              <a:solidFill>
                <a:srgbClr val="212529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50"/>
              <a:buFont typeface="Malgun Gothic"/>
              <a:buChar char="-"/>
            </a:pPr>
            <a:r>
              <a:rPr lang="en" dirty="0">
                <a:solidFill>
                  <a:srgbClr val="212529"/>
                </a:solidFill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Eval Loss 0.01 감소로 채택</a:t>
            </a:r>
            <a:endParaRPr dirty="0">
              <a:solidFill>
                <a:srgbClr val="212529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435" name="Google Shape;4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50" y="713075"/>
            <a:ext cx="4107975" cy="266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2" y="1753525"/>
            <a:ext cx="923850" cy="11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175" y="726025"/>
            <a:ext cx="3595967" cy="256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Salmon-T5 팀원 소개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792" y="1207563"/>
            <a:ext cx="1578300" cy="157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82842" y="2944475"/>
            <a:ext cx="22842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김일구</a:t>
            </a:r>
            <a:br>
              <a:rPr lang="en" sz="1800" dirty="0">
                <a:latin typeface="Georgia"/>
                <a:ea typeface="Georgia"/>
                <a:cs typeface="Georgia"/>
                <a:sym typeface="Georgia"/>
              </a:rPr>
            </a:b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NLP Engineer</a:t>
            </a:r>
            <a:endParaRPr sz="1000" dirty="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기획, 전처리 및 학습, 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예측 파이프라인 구축 및 개선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t="12429" b="12422"/>
          <a:stretch/>
        </p:blipFill>
        <p:spPr>
          <a:xfrm>
            <a:off x="3782840" y="1207563"/>
            <a:ext cx="1578300" cy="157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908" y="1207563"/>
            <a:ext cx="1578300" cy="15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Google Shape;86;p17">
            <a:extLst>
              <a:ext uri="{FF2B5EF4-FFF2-40B4-BE49-F238E27FC236}">
                <a16:creationId xmlns:a16="http://schemas.microsoft.com/office/drawing/2014/main" id="{B4C029E7-6444-8E86-C17C-8B6B18198DF9}"/>
              </a:ext>
            </a:extLst>
          </p:cNvPr>
          <p:cNvSpPr txBox="1"/>
          <p:nvPr/>
        </p:nvSpPr>
        <p:spPr>
          <a:xfrm>
            <a:off x="3290240" y="2944475"/>
            <a:ext cx="2563499" cy="111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accent1"/>
                </a:solidFill>
                <a:latin typeface="Noto Sans KR"/>
                <a:ea typeface="Noto Sans KR"/>
                <a:cs typeface="Georgia"/>
                <a:sym typeface="Noto Sans KR"/>
              </a:rPr>
              <a:t>정다은</a:t>
            </a:r>
            <a:br>
              <a:rPr lang="en" sz="1800" dirty="0">
                <a:latin typeface="Georgia"/>
                <a:ea typeface="Georgia"/>
                <a:cs typeface="Georgia"/>
                <a:sym typeface="Georgia"/>
              </a:rPr>
            </a:b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Data Analyst</a:t>
            </a:r>
            <a:endParaRPr sz="1000" dirty="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EDA, </a:t>
            </a:r>
            <a:r>
              <a:rPr lang="ko-KR" altLang="en-US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피처 엔지니어링</a:t>
            </a:r>
            <a:r>
              <a:rPr lang="en-US" altLang="ko-KR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endParaRPr lang="ko-KR" altLang="en-US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모델조사</a:t>
            </a:r>
            <a:r>
              <a:rPr lang="en-US" altLang="ko-KR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전처리</a:t>
            </a:r>
            <a:r>
              <a:rPr lang="ko-KR" altLang="en-US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및 시각화</a:t>
            </a:r>
            <a:endParaRPr lang="ko-KR" altLang="en-US" dirty="0"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F80A91A9-300F-E9FA-C09F-C882C9E743BF}"/>
              </a:ext>
            </a:extLst>
          </p:cNvPr>
          <p:cNvSpPr txBox="1"/>
          <p:nvPr/>
        </p:nvSpPr>
        <p:spPr>
          <a:xfrm>
            <a:off x="6323341" y="2944475"/>
            <a:ext cx="1791433" cy="111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김</a:t>
            </a:r>
            <a:r>
              <a:rPr lang="ko-KR" altLang="en-US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동영</a:t>
            </a:r>
            <a:br>
              <a:rPr lang="en" sz="1800" dirty="0">
                <a:latin typeface="Georgia"/>
                <a:ea typeface="Georgia"/>
                <a:cs typeface="Georgia"/>
                <a:sym typeface="Georgia"/>
              </a:rPr>
            </a:b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AI Engineer</a:t>
            </a:r>
            <a:endParaRPr sz="1000" dirty="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조사 및 평가</a:t>
            </a:r>
            <a:r>
              <a:rPr lang="en-US" altLang="ko-KR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metric </a:t>
            </a:r>
            <a:r>
              <a:rPr lang="ko-KR" altLang="en-US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정의</a:t>
            </a:r>
            <a:r>
              <a:rPr lang="en-US" altLang="ko-KR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실험관리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43" name="Google Shape;443;p53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65916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하이퍼 파라미터 - augmentation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44" name="Google Shape;4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9825"/>
            <a:ext cx="1357901" cy="9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/>
        </p:nvSpPr>
        <p:spPr>
          <a:xfrm>
            <a:off x="4471600" y="792250"/>
            <a:ext cx="41523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일명 우영우 기법으로, 개체는 어떤 문장에 다소 부자연스럽게 들어가더라도, 여전히 개체명으로 인식될 것이라는 방법에 착안해서 데이터 증강 기법으로 구성하였다.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문장의 개체명을 확인 후, 데이터 내에 개체명을 활용한 사전에서 랜덤하게 추출해서 개체명을 교체하는 방식으로 1회당 train data 만큼의 데이터를 새로 생성한다.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아쉽게도 데이터 증강을 활용 시 </a:t>
            </a:r>
            <a:r>
              <a:rPr lang="en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수렴하는 Epoch가 감소</a:t>
            </a: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효과는 있었지만, 최고 f1 스코어를 내는데는 도움이 되지 않았다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결과물 적용 X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33675"/>
            <a:ext cx="4166800" cy="275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52" name="Google Shape;452;p54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65916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하이퍼 파라미터 - Epoch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4624000" y="792250"/>
            <a:ext cx="41523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실험을 진행하면서 Eval loss 감소와 각종 정확도 지표들이 더 올라갈 수 있을 것이라 판단하고, 실험 중간에 Epoch를 올리는 테스트를 진행하였다.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Epoch 증가 시 Train loss와 Eval loss의 차이가 크게 벌어지는 Over fit 현상이 일어날 수 있었으나, Validation Set을 다양하게 구성했고, Eval간 성능 감소시, F1 score를 기준으로 Best Model을 불러오도록 설정했기 때문에 문제는 없었음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Epoch 6으로 설정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54" name="Google Shape;4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6025"/>
            <a:ext cx="37331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4"/>
          <p:cNvSpPr txBox="1"/>
          <p:nvPr/>
        </p:nvSpPr>
        <p:spPr>
          <a:xfrm>
            <a:off x="152400" y="3487750"/>
            <a:ext cx="2943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Train_loss가 valid_loss보다 높은 상태로, 기존 epoch 3은 under fit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Epoch 6으로 조정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  <a:cs typeface="Muli"/>
                <a:sym typeface="Muli"/>
              </a:rPr>
              <a:t>F1 score 0.06 증가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61" name="Google Shape;461;p55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하이퍼 파라미터 - prefix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2" name="Google Shape;462;p55"/>
          <p:cNvSpPr txBox="1"/>
          <p:nvPr/>
        </p:nvSpPr>
        <p:spPr>
          <a:xfrm>
            <a:off x="4222825" y="453000"/>
            <a:ext cx="5082600" cy="4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동일한 조건에서 prefix의 차이(F1-score 기준)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AutoNum type="arabicPeriod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“Input: “ + text, “output: “ + label -&gt; 성능 감소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AutoNum type="arabicPeriod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“Find entity:” + text, “result: “ + label -&gt;  </a:t>
            </a:r>
            <a:r>
              <a:rPr lang="en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0.9338</a:t>
            </a:r>
            <a:endParaRPr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AutoNum type="arabicPeriod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“Summarize: “ + text, “summarized: “ + label 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-&gt; 0.9318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AutoNum type="arabicPeriod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“Ner: “ + text, “entity: “ + label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	 </a:t>
            </a:r>
            <a:r>
              <a:rPr lang="en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-&gt; 0.9354</a:t>
            </a:r>
            <a:endParaRPr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AutoNum type="arabicPeriod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“Extract entity: “ + text, “extracted entity: “+ label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	 -&gt; </a:t>
            </a:r>
            <a:r>
              <a:rPr lang="en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0.9343</a:t>
            </a:r>
            <a:endParaRPr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AutoNum type="arabicPeriod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“Named Entity Recognition: “ + text, “entity: “ +label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	 -&gt; </a:t>
            </a:r>
            <a:r>
              <a:rPr lang="en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0.9338</a:t>
            </a:r>
            <a:endParaRPr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AutoNum type="arabicPeriod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“개체명 인식:” + text, “개체명:” + label -&gt; 0.9313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AutoNum type="arabicPeriod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“개체명 추출:” + text, “추출 결과:” + label -&gt; 0.9327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AutoNum type="arabicPeriod"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“이름:” + text “개체:” + label -&gt; 0.9311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63" name="Google Shape;4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5" y="1139987"/>
            <a:ext cx="4229999" cy="3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69" name="Google Shape;469;p56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61176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하이퍼 파라미터 - model 종류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0" name="Google Shape;470;p56"/>
          <p:cNvSpPr txBox="1">
            <a:spLocks noGrp="1"/>
          </p:cNvSpPr>
          <p:nvPr>
            <p:ph type="body" idx="1"/>
          </p:nvPr>
        </p:nvSpPr>
        <p:spPr>
          <a:xfrm>
            <a:off x="548700" y="645775"/>
            <a:ext cx="7271100" cy="15342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Noto Sans KR" panose="020B0500000000000000" pitchFamily="34" charset="-127"/>
                <a:ea typeface="Noto Sans KR" panose="020B0500000000000000" pitchFamily="34" charset="-127"/>
                <a:cs typeface="Noto Sans KR"/>
                <a:sym typeface="Noto Sans KR"/>
              </a:rPr>
              <a:t>제공한 3가지 모델 중에 왜 선택했는지?</a:t>
            </a:r>
            <a:endParaRPr sz="1800" dirty="0">
              <a:latin typeface="Noto Sans KR" panose="020B0500000000000000" pitchFamily="34" charset="-127"/>
              <a:ea typeface="Noto Sans KR" panose="020B0500000000000000" pitchFamily="34" charset="-127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최초 기획 단계에서 Text to Text를 쓰기로 했기 때문에 only encoder 모델은 사용하지 않았으며, 보통 Base model과 small model의 파라미터 차이로 인해 높은 성능에는 base 모델이 도움이 됨.</a:t>
            </a:r>
            <a:endParaRPr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또한 직접적인 성능 비교도 진행하였다 ( </a:t>
            </a:r>
            <a:r>
              <a:rPr lang="en" sz="1600" b="1" dirty="0">
                <a:latin typeface="Noto Sans KR" panose="020B0500000000000000" pitchFamily="34" charset="-127"/>
                <a:ea typeface="Noto Sans KR" panose="020B0500000000000000" pitchFamily="34" charset="-127"/>
                <a:sym typeface="Muli"/>
              </a:rPr>
              <a:t>f1 score 0.02 차이</a:t>
            </a:r>
            <a:r>
              <a:rPr lang="en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sz="1800" dirty="0">
              <a:latin typeface="Noto Sans KR" panose="020B0500000000000000" pitchFamily="34" charset="-127"/>
              <a:ea typeface="Noto Sans KR" panose="020B0500000000000000" pitchFamily="34" charset="-127"/>
              <a:cs typeface="Noto Sans KR"/>
              <a:sym typeface="Noto Sans KR"/>
            </a:endParaRPr>
          </a:p>
        </p:txBody>
      </p:sp>
      <p:pic>
        <p:nvPicPr>
          <p:cNvPr id="471" name="Google Shape;4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00" y="2157900"/>
            <a:ext cx="8104749" cy="25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77" name="Google Shape;477;p57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73185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하이퍼 파라미터 - optimizer, batch size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78" name="Google Shape;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00" y="726025"/>
            <a:ext cx="3035650" cy="40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 txBox="1">
            <a:spLocks noGrp="1"/>
          </p:cNvSpPr>
          <p:nvPr>
            <p:ph type="body" idx="1"/>
          </p:nvPr>
        </p:nvSpPr>
        <p:spPr>
          <a:xfrm>
            <a:off x="3693226" y="1207687"/>
            <a:ext cx="5296395" cy="272536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Noto Sans KR" panose="020B0500000000000000" pitchFamily="34" charset="-127"/>
                <a:ea typeface="Noto Sans KR" panose="020B0500000000000000" pitchFamily="34" charset="-127"/>
                <a:cs typeface="Noto Sans KR"/>
                <a:sym typeface="Noto Sans KR"/>
              </a:rPr>
              <a:t>- Batch Size 선택</a:t>
            </a:r>
            <a:endParaRPr sz="1400" b="1" dirty="0">
              <a:latin typeface="Noto Sans KR" panose="020B0500000000000000" pitchFamily="34" charset="-127"/>
              <a:ea typeface="Noto Sans KR" panose="020B0500000000000000" pitchFamily="34" charset="-127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Batch size는 8의 배수이면서, 사용가능한 메모리 만큼의 수로 64를 선택</a:t>
            </a:r>
            <a:endParaRPr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더욱 크게 하지 않은 이유는, Gradient Accumulation을 사용해 Batch size를 최대 1024까지 높혀봤으나, 성능상의 이점은 존재하지 않았으며 데이터의 크기 또한 많이 크지 않았기 때문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Noto Sans KR" panose="020B0500000000000000" pitchFamily="34" charset="-127"/>
                <a:ea typeface="Noto Sans KR" panose="020B0500000000000000" pitchFamily="34" charset="-127"/>
                <a:sym typeface="Muli"/>
              </a:rPr>
              <a:t>- Optimizer 선택</a:t>
            </a:r>
            <a:endParaRPr sz="1400" b="1" dirty="0">
              <a:latin typeface="Noto Sans KR" panose="020B0500000000000000" pitchFamily="34" charset="-127"/>
              <a:ea typeface="Noto Sans KR" panose="020B0500000000000000" pitchFamily="34" charset="-127"/>
              <a:sym typeface="Muli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Optimizer는 Default로 사용했으며,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warm_up step과 learning rate를 통해 적은 epoch 안에 빠르게 수렴할 수  있게 구성</a:t>
            </a:r>
            <a:endParaRPr sz="1400" dirty="0">
              <a:latin typeface="Noto Sans KR" panose="020B0500000000000000" pitchFamily="34" charset="-127"/>
              <a:ea typeface="Noto Sans KR" panose="020B05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실험 결과(Eval)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86" name="Google Shape;4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73" y="726025"/>
            <a:ext cx="8632600" cy="33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92" name="Google Shape;492;p59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실험 결과(Test f1-score)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3" name="Google Shape;493;p59"/>
          <p:cNvSpPr txBox="1"/>
          <p:nvPr/>
        </p:nvSpPr>
        <p:spPr>
          <a:xfrm>
            <a:off x="481275" y="812825"/>
            <a:ext cx="31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최초모델(f1-score: 0.9313) 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94" name="Google Shape;4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75" y="1305076"/>
            <a:ext cx="4114800" cy="32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220" y="1305075"/>
            <a:ext cx="4114801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9"/>
          <p:cNvSpPr txBox="1"/>
          <p:nvPr/>
        </p:nvSpPr>
        <p:spPr>
          <a:xfrm>
            <a:off x="5222775" y="812825"/>
            <a:ext cx="31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최종모델(f1-score: 0.9354) </a:t>
            </a:r>
            <a:endParaRPr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02" name="Google Shape;502;p60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62463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실험 결과(ke-t5 base 모델과 비교)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3" name="Google Shape;503;p60"/>
          <p:cNvSpPr txBox="1"/>
          <p:nvPr/>
        </p:nvSpPr>
        <p:spPr>
          <a:xfrm>
            <a:off x="588050" y="812825"/>
            <a:ext cx="31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KT-base 모델 파라미터: 262,328,064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4681875" y="812825"/>
            <a:ext cx="33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Ke-T5-base 모델 파라미터: 247479552 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05" name="Google Shape;5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950" y="1366500"/>
            <a:ext cx="3564049" cy="27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 txBox="1"/>
          <p:nvPr/>
        </p:nvSpPr>
        <p:spPr>
          <a:xfrm>
            <a:off x="4792125" y="4318025"/>
            <a:ext cx="31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F1-score : 0.6984</a:t>
            </a:r>
            <a:endParaRPr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07" name="Google Shape;5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50" y="1373076"/>
            <a:ext cx="3566151" cy="27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0"/>
          <p:cNvSpPr txBox="1"/>
          <p:nvPr/>
        </p:nvSpPr>
        <p:spPr>
          <a:xfrm>
            <a:off x="633675" y="4318025"/>
            <a:ext cx="31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F1-score : 0.9441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62463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실험 결과(ke-t5 large 모델과 비교)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5" name="Google Shape;515;p61"/>
          <p:cNvSpPr txBox="1"/>
          <p:nvPr/>
        </p:nvSpPr>
        <p:spPr>
          <a:xfrm>
            <a:off x="580600" y="812825"/>
            <a:ext cx="31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KT-base 모델 파라미터: 262,328,064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6" name="Google Shape;516;p61"/>
          <p:cNvSpPr txBox="1"/>
          <p:nvPr/>
        </p:nvSpPr>
        <p:spPr>
          <a:xfrm>
            <a:off x="4681875" y="812825"/>
            <a:ext cx="33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Ke-T5-large 모델 파라미터: 783019008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7" name="Google Shape;517;p61"/>
          <p:cNvSpPr txBox="1"/>
          <p:nvPr/>
        </p:nvSpPr>
        <p:spPr>
          <a:xfrm>
            <a:off x="4792125" y="4318025"/>
            <a:ext cx="31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F1-score : 0.9167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18" name="Google Shape;5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50" y="1373076"/>
            <a:ext cx="3566151" cy="27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1"/>
          <p:cNvSpPr txBox="1"/>
          <p:nvPr/>
        </p:nvSpPr>
        <p:spPr>
          <a:xfrm>
            <a:off x="633675" y="4318025"/>
            <a:ext cx="31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F1-score : 0.9441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0" name="Google Shape;5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901" y="1371063"/>
            <a:ext cx="3566161" cy="278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Reference 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ubTitle" idx="4294967295"/>
          </p:nvPr>
        </p:nvSpPr>
        <p:spPr>
          <a:xfrm>
            <a:off x="528475" y="837350"/>
            <a:ext cx="8054100" cy="39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AutoNum type="arabicPeriod"/>
            </a:pPr>
            <a:r>
              <a:rPr lang="en" sz="1200" i="1" dirty="0">
                <a:solidFill>
                  <a:srgbClr val="000000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Exploring the Limits of Transfer Learning with a Unified Text-to-Text Transformer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Colin Raffel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Noam Shazeer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Adam Roberts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Katherine Lee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Sharan Narang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 Matena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Yanqi Zhou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 Li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rgbClr val="FFFFFF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 J. Liu</a:t>
            </a:r>
            <a:r>
              <a:rPr lang="en" sz="1200" i="1" dirty="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200" i="1" dirty="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Noto Sans KR"/>
              <a:buAutoNum type="arabicPeriod"/>
            </a:pPr>
            <a:r>
              <a:rPr lang="en" sz="1200" i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mT5: A Massively Multilingual Pre-trained Text-to-Text Transformer </a:t>
            </a:r>
            <a:r>
              <a:rPr lang="en" sz="1200" i="1" dirty="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(Linting Xue∗ Noah Constant∗ Adam Roberts∗ Mihir Kale Rami Al-Rfou Aditya Siddhant Aditya Barua Colin Raffel)</a:t>
            </a:r>
            <a:endParaRPr sz="1200" i="1" dirty="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Noto Sans KR"/>
              <a:buAutoNum type="arabicPeriod"/>
            </a:pPr>
            <a:r>
              <a:rPr lang="en" sz="1200" i="1" dirty="0">
                <a:solidFill>
                  <a:srgbClr val="1E1E1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Analysis of Simple Data Augmentation For Data Augmentation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 (</a:t>
            </a:r>
            <a:r>
              <a:rPr lang="en" sz="1200" dirty="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Xiang Dai, Heike Adel)</a:t>
            </a:r>
            <a:endParaRPr sz="1200" dirty="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Noto Sans KR"/>
              <a:buAutoNum type="arabicPeriod"/>
            </a:pPr>
            <a:r>
              <a:rPr lang="en" sz="1200" i="1" dirty="0">
                <a:solidFill>
                  <a:srgbClr val="000000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KLUE: Korean Language Understanding Evaluation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Sungjoon Park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Jihyung Moon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Sungdong Kim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Won Ik Cho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Jiyoon Han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Jangwon Park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Chisung Song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Junseong Kim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Yongsook Song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Taehwan Oh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Joohong Lee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Juhyun Oh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Sungwon Lyu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Younghoon Jeong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Inkwon Lee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Sangwoo Seo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Dongjun Lee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Hyunwoo Kim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Myeonghwa Lee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Seongbo Jang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Seungwon Do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Sunkyoung Kim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Kyungtae Lim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Jongwon Lee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Kyumin Park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Jamin Shin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Seonghyun Kim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Lucy Park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Oh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Jung-Woo Ha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Kyunghyun Cho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200" i="1" dirty="0">
              <a:solidFill>
                <a:srgbClr val="9E9E9E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04800" algn="l" rtl="0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Noto Sans KR"/>
              <a:buAutoNum type="arabicPeriod"/>
            </a:pPr>
            <a:r>
              <a:rPr lang="en" sz="1200" i="1" dirty="0">
                <a:solidFill>
                  <a:srgbClr val="000000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Distilling the Knowledge in a Neural Network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4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Geoffrey Hinton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Oriol Vinyals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uFill>
                  <a:noFill/>
                </a:uFill>
                <a:latin typeface="Noto Sans KR"/>
                <a:ea typeface="Noto Sans KR"/>
                <a:cs typeface="Noto Sans KR"/>
                <a:sym typeface="Noto Sans KR"/>
                <a:hlinkClick r:id="rId4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Jeff Dean</a:t>
            </a:r>
            <a:r>
              <a:rPr lang="en" sz="1200" i="1" dirty="0">
                <a:solidFill>
                  <a:srgbClr val="9E9E9E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200" i="1" dirty="0">
              <a:solidFill>
                <a:srgbClr val="9E9E9E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ctrTitle" idx="4294967295"/>
          </p:nvPr>
        </p:nvSpPr>
        <p:spPr>
          <a:xfrm>
            <a:off x="609600" y="821342"/>
            <a:ext cx="7772400" cy="1847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2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Summary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Thanks!</a:t>
            </a:r>
            <a:endParaRPr sz="6000" b="0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533" name="Google Shape;533;p63"/>
          <p:cNvSpPr txBox="1">
            <a:spLocks noGrp="1"/>
          </p:cNvSpPr>
          <p:nvPr>
            <p:ph type="subTitle" idx="4294967295"/>
          </p:nvPr>
        </p:nvSpPr>
        <p:spPr>
          <a:xfrm>
            <a:off x="685800" y="163987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Any questions?</a:t>
            </a:r>
            <a:endParaRPr sz="3000" dirty="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4" name="Google Shape;534;p63"/>
          <p:cNvSpPr txBox="1">
            <a:spLocks noGrp="1"/>
          </p:cNvSpPr>
          <p:nvPr>
            <p:ph type="body" idx="4294967295"/>
          </p:nvPr>
        </p:nvSpPr>
        <p:spPr>
          <a:xfrm>
            <a:off x="3583850" y="2831300"/>
            <a:ext cx="5388000" cy="46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Salmon-T5</a:t>
            </a:r>
            <a:r>
              <a:rPr lang="en" sz="1800" b="1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" sz="1200" u="sng" dirty="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https://github.com/salmon-united/salmon-t5</a:t>
            </a:r>
            <a:endParaRPr sz="1800" u="sng" dirty="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5" name="Google Shape;535;p63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36" name="Google Shape;53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89150" y="1147025"/>
            <a:ext cx="2851400" cy="9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3"/>
          <p:cNvSpPr txBox="1"/>
          <p:nvPr/>
        </p:nvSpPr>
        <p:spPr>
          <a:xfrm>
            <a:off x="3712225" y="3298100"/>
            <a:ext cx="44136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김일구: </a:t>
            </a:r>
            <a:r>
              <a:rPr lang="en" sz="1800" u="sng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dlfrnaos19@gmail.com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정다은: </a:t>
            </a:r>
            <a:r>
              <a:rPr lang="en" sz="1800" u="sng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danij0830@gmail.com</a:t>
            </a:r>
            <a:endParaRPr sz="1800" u="sng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김동영: </a:t>
            </a:r>
            <a:r>
              <a:rPr lang="en" sz="1800" u="sng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ktasha45@gmail.com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Summary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4294967295"/>
          </p:nvPr>
        </p:nvSpPr>
        <p:spPr>
          <a:xfrm>
            <a:off x="548700" y="1179175"/>
            <a:ext cx="7271100" cy="32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Noto Sans KR"/>
              <a:buAutoNum type="arabicPeriod"/>
            </a:pPr>
            <a:r>
              <a:rPr lang="en" sz="1800">
                <a:latin typeface="Noto Sans KR"/>
                <a:ea typeface="Noto Sans KR"/>
                <a:cs typeface="Noto Sans KR"/>
                <a:sym typeface="Noto Sans KR"/>
              </a:rPr>
              <a:t>문제해결 방식 : 기존의 BIO 방식으로 하는게 아닌, T5의 특징인 Text to Text 방식으로 접근, 정규식을 활용한 Input, Output 정의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Noto Sans KR"/>
              <a:buAutoNum type="arabicPeriod"/>
            </a:pPr>
            <a:r>
              <a:rPr lang="en" sz="1800">
                <a:latin typeface="Noto Sans KR"/>
                <a:ea typeface="Noto Sans KR"/>
                <a:cs typeface="Noto Sans KR"/>
                <a:sym typeface="Noto Sans KR"/>
              </a:rPr>
              <a:t>모델 성능: 가장 기본적인 학습셋 구성부터, Tokenizer Unused token 활용, Gradient Accumulation, Data Augmentation, Prefix 순서로 성능을 증가시 적용, 성능 감소시 적용하지 않는 방법으로 학습.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Noto Sans KR"/>
              <a:buAutoNum type="arabicPeriod"/>
            </a:pPr>
            <a:r>
              <a:rPr lang="en" sz="1800">
                <a:latin typeface="Noto Sans KR"/>
                <a:ea typeface="Noto Sans KR"/>
                <a:cs typeface="Noto Sans KR"/>
                <a:sym typeface="Noto Sans KR"/>
              </a:rPr>
              <a:t>최종 모델 </a:t>
            </a:r>
            <a:r>
              <a:rPr lang="en" sz="1800" b="1">
                <a:latin typeface="Noto Sans KR"/>
                <a:ea typeface="Noto Sans KR"/>
                <a:cs typeface="Noto Sans KR"/>
                <a:sym typeface="Noto Sans KR"/>
              </a:rPr>
              <a:t>F1-score 0.933</a:t>
            </a:r>
            <a:r>
              <a:rPr lang="en" sz="180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" sz="1800" b="1">
                <a:latin typeface="Noto Sans KR"/>
                <a:ea typeface="Noto Sans KR"/>
                <a:cs typeface="Noto Sans KR"/>
                <a:sym typeface="Noto Sans KR"/>
              </a:rPr>
              <a:t>정확도 94.2%</a:t>
            </a:r>
            <a:r>
              <a:rPr lang="en" sz="1800">
                <a:latin typeface="Noto Sans KR"/>
                <a:ea typeface="Noto Sans KR"/>
                <a:cs typeface="Noto Sans KR"/>
                <a:sym typeface="Noto Sans KR"/>
              </a:rPr>
              <a:t> 달성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 idx="4294967295"/>
          </p:nvPr>
        </p:nvSpPr>
        <p:spPr>
          <a:xfrm>
            <a:off x="609600" y="821342"/>
            <a:ext cx="7772400" cy="1847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3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KR"/>
                <a:sym typeface="Noto Sans KR"/>
              </a:rPr>
              <a:t>전처리 및 EDA</a:t>
            </a:r>
            <a:endParaRPr sz="6000" b="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KR"/>
              <a:sym typeface="Noto Sans KR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개별 데이터 관찰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25" y="1516332"/>
            <a:ext cx="3622175" cy="191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1233715" y="3432227"/>
            <a:ext cx="300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klue_ner_train_80.txt(20802건)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213" y="1432780"/>
            <a:ext cx="3622175" cy="19984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5233558" y="3432231"/>
            <a:ext cx="300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klue_ner_test_20.txt(5201건)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4294967295"/>
          </p:nvPr>
        </p:nvSpPr>
        <p:spPr>
          <a:xfrm>
            <a:off x="1638300" y="771150"/>
            <a:ext cx="58674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한국어 자연어 이해 벤치마크인 KLUE의 NER 데이터 셋으로 확인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Noto Sans KR"/>
                <a:ea typeface="Noto Sans KR"/>
                <a:cs typeface="Noto Sans KR"/>
                <a:sym typeface="Noto Sans KR"/>
              </a:rPr>
              <a:t>비정형 텍스트</a:t>
            </a: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에서 </a:t>
            </a:r>
            <a:r>
              <a:rPr lang="en" sz="1400" b="1">
                <a:latin typeface="Noto Sans KR"/>
                <a:ea typeface="Noto Sans KR"/>
                <a:cs typeface="Noto Sans KR"/>
                <a:sym typeface="Noto Sans KR"/>
              </a:rPr>
              <a:t>개체 경계를 감지</a:t>
            </a: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하고 </a:t>
            </a:r>
            <a:r>
              <a:rPr lang="en" sz="1400" b="1">
                <a:latin typeface="Noto Sans KR"/>
                <a:ea typeface="Noto Sans KR"/>
                <a:cs typeface="Noto Sans KR"/>
                <a:sym typeface="Noto Sans KR"/>
              </a:rPr>
              <a:t>개체 유형을 분류</a:t>
            </a:r>
            <a:r>
              <a:rPr lang="en" sz="1400">
                <a:latin typeface="Noto Sans KR"/>
                <a:ea typeface="Noto Sans KR"/>
                <a:cs typeface="Noto Sans KR"/>
                <a:sym typeface="Noto Sans KR"/>
              </a:rPr>
              <a:t>하는 것이 목표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346850" y="4045000"/>
            <a:ext cx="6450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전처리과정을 통해 모델의 Input 형태를 일반적인 문장으로 변형하고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Dataset에서 개체명을 분리하여, Label로 정의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17825" y="111925"/>
            <a:ext cx="4613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oto Sans KR"/>
                <a:ea typeface="Noto Sans KR"/>
                <a:cs typeface="Noto Sans KR"/>
                <a:sym typeface="Noto Sans KR"/>
              </a:rPr>
              <a:t>데이터 전처리 - 정규화</a:t>
            </a:r>
            <a:endParaRPr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4294967295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205300" y="746825"/>
            <a:ext cx="402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문장에 있는 개체명을 찾아 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list, array 형태로 반환하는 정규식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483763" y="853013"/>
            <a:ext cx="44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기존 문장에 있는 개체명을 제거하는 정규식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3425"/>
            <a:ext cx="4134526" cy="215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338" y="1483425"/>
            <a:ext cx="4552273" cy="293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1E1E1E"/>
      </a:dk1>
      <a:lt1>
        <a:srgbClr val="FFFFFF"/>
      </a:lt1>
      <a:dk2>
        <a:srgbClr val="2BB7B3"/>
      </a:dk2>
      <a:lt2>
        <a:srgbClr val="ECEBF0"/>
      </a:lt2>
      <a:accent1>
        <a:srgbClr val="334352"/>
      </a:accent1>
      <a:accent2>
        <a:srgbClr val="7CBE5F"/>
      </a:accent2>
      <a:accent3>
        <a:srgbClr val="B83B33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2949</Words>
  <Application>Microsoft Office PowerPoint</Application>
  <PresentationFormat>화면 슬라이드 쇼(16:9)</PresentationFormat>
  <Paragraphs>376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Noto Sans</vt:lpstr>
      <vt:lpstr>Poppins</vt:lpstr>
      <vt:lpstr>Courier New</vt:lpstr>
      <vt:lpstr>Arial</vt:lpstr>
      <vt:lpstr>Georgia</vt:lpstr>
      <vt:lpstr>Noto Sans KR</vt:lpstr>
      <vt:lpstr>Noto Sans KR Black</vt:lpstr>
      <vt:lpstr>Muli</vt:lpstr>
      <vt:lpstr>Malgun Gothic</vt:lpstr>
      <vt:lpstr>Gower template</vt:lpstr>
      <vt:lpstr>Salmon-T5 </vt:lpstr>
      <vt:lpstr>INDEX</vt:lpstr>
      <vt:lpstr>1 Introduction</vt:lpstr>
      <vt:lpstr>Salmon-T5 팀원 소개</vt:lpstr>
      <vt:lpstr>2 Summary</vt:lpstr>
      <vt:lpstr>Summary</vt:lpstr>
      <vt:lpstr>3 전처리 및 EDA</vt:lpstr>
      <vt:lpstr>개별 데이터 관찰</vt:lpstr>
      <vt:lpstr>데이터 전처리 - 정규화</vt:lpstr>
      <vt:lpstr>데이터 전처리 - 이상값 처리</vt:lpstr>
      <vt:lpstr>레이블 분포</vt:lpstr>
      <vt:lpstr>문장 특성 컬럼 생성</vt:lpstr>
      <vt:lpstr>Sentence 분포</vt:lpstr>
      <vt:lpstr>Sentence 분포</vt:lpstr>
      <vt:lpstr>Entity word 분포</vt:lpstr>
      <vt:lpstr>Entity word 분포</vt:lpstr>
      <vt:lpstr>피처 엔지니어링</vt:lpstr>
      <vt:lpstr>피처 엔지니어링</vt:lpstr>
      <vt:lpstr>피처 엔지니어링</vt:lpstr>
      <vt:lpstr>피처 엔지니어링</vt:lpstr>
      <vt:lpstr>4 학습데이터 생성방안</vt:lpstr>
      <vt:lpstr>Klue/NER 방식과 비교</vt:lpstr>
      <vt:lpstr>Klue/NER 방식과 비교</vt:lpstr>
      <vt:lpstr>Stratified sampling</vt:lpstr>
      <vt:lpstr>Data Augmentation</vt:lpstr>
      <vt:lpstr>Prefix tuning</vt:lpstr>
      <vt:lpstr>5 모델 학습 방식</vt:lpstr>
      <vt:lpstr>T5 Model</vt:lpstr>
      <vt:lpstr>mT5 NER task 성능</vt:lpstr>
      <vt:lpstr>Trainer</vt:lpstr>
      <vt:lpstr>6 실험 계획 및 결과</vt:lpstr>
      <vt:lpstr>Metric 구현</vt:lpstr>
      <vt:lpstr>Metric</vt:lpstr>
      <vt:lpstr>Metric</vt:lpstr>
      <vt:lpstr>Metric - substring</vt:lpstr>
      <vt:lpstr>실험 관리</vt:lpstr>
      <vt:lpstr>Validation set</vt:lpstr>
      <vt:lpstr>Add Unused Token</vt:lpstr>
      <vt:lpstr>Gradient Accumulation</vt:lpstr>
      <vt:lpstr>하이퍼 파라미터 - augmentation</vt:lpstr>
      <vt:lpstr>하이퍼 파라미터 - Epoch</vt:lpstr>
      <vt:lpstr>하이퍼 파라미터 - prefix</vt:lpstr>
      <vt:lpstr>하이퍼 파라미터 - model 종류</vt:lpstr>
      <vt:lpstr>하이퍼 파라미터 - optimizer, batch size</vt:lpstr>
      <vt:lpstr>실험 결과(Eval)</vt:lpstr>
      <vt:lpstr>실험 결과(Test f1-score)</vt:lpstr>
      <vt:lpstr>실험 결과(ke-t5 base 모델과 비교)</vt:lpstr>
      <vt:lpstr>실험 결과(ke-t5 large 모델과 비교)</vt:lpstr>
      <vt:lpstr>Reference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Salmon-T5</dc:title>
  <dc:creator>Dani J</dc:creator>
  <cp:lastModifiedBy>J Dani</cp:lastModifiedBy>
  <cp:revision>5</cp:revision>
  <dcterms:modified xsi:type="dcterms:W3CDTF">2022-09-29T03:08:55Z</dcterms:modified>
</cp:coreProperties>
</file>